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75309"/>
    <a:srgbClr val="FF3300"/>
    <a:srgbClr val="FF9933"/>
    <a:srgbClr val="EAEF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9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65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94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6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6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2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61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0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3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88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D83C-6092-4BF2-9DD3-C11125C8F88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9BAF8-58FA-4240-8164-14FF8D14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8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62792" y="243943"/>
            <a:ext cx="5565422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説明会等　申し込み状況一覧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Picture 23" descr="校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09" y="52643"/>
            <a:ext cx="618018" cy="61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30062" y="87347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東京都立志村学園　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高等部就業技術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科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5316" y="685139"/>
            <a:ext cx="2371725" cy="36933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学科説明会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3665" y="2957058"/>
            <a:ext cx="2562305" cy="36933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職業</a:t>
            </a:r>
            <a:r>
              <a:rPr lang="ja-JP" altLang="en-US" b="1" dirty="0" smtClean="0">
                <a:solidFill>
                  <a:schemeClr val="bg1"/>
                </a:solidFill>
              </a:rPr>
              <a:t>に関する教科体験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3667" y="1117019"/>
            <a:ext cx="2371725" cy="36933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教員向け見学会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6685"/>
              </p:ext>
            </p:extLst>
          </p:nvPr>
        </p:nvGraphicFramePr>
        <p:xfrm>
          <a:off x="625315" y="1064716"/>
          <a:ext cx="4737654" cy="3591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89">
                  <a:extLst>
                    <a:ext uri="{9D8B030D-6E8A-4147-A177-3AD203B41FA5}">
                      <a16:colId xmlns:a16="http://schemas.microsoft.com/office/drawing/2014/main" val="1763163043"/>
                    </a:ext>
                  </a:extLst>
                </a:gridCol>
                <a:gridCol w="760138">
                  <a:extLst>
                    <a:ext uri="{9D8B030D-6E8A-4147-A177-3AD203B41FA5}">
                      <a16:colId xmlns:a16="http://schemas.microsoft.com/office/drawing/2014/main" val="4058434392"/>
                    </a:ext>
                  </a:extLst>
                </a:gridCol>
                <a:gridCol w="1611587">
                  <a:extLst>
                    <a:ext uri="{9D8B030D-6E8A-4147-A177-3AD203B41FA5}">
                      <a16:colId xmlns:a16="http://schemas.microsoft.com/office/drawing/2014/main" val="3167459543"/>
                    </a:ext>
                  </a:extLst>
                </a:gridCol>
                <a:gridCol w="757240">
                  <a:extLst>
                    <a:ext uri="{9D8B030D-6E8A-4147-A177-3AD203B41FA5}">
                      <a16:colId xmlns:a16="http://schemas.microsoft.com/office/drawing/2014/main" val="3649065257"/>
                    </a:ext>
                  </a:extLst>
                </a:gridCol>
              </a:tblGrid>
              <a:tr h="4657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日にち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申し込み状況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日にち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申し込み状況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089061"/>
                  </a:ext>
                </a:extLst>
              </a:tr>
              <a:tr h="4431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木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  <a:endParaRPr kumimoji="1" lang="ja-JP" altLang="en-US" sz="12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23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金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310599"/>
                  </a:ext>
                </a:extLst>
              </a:tr>
              <a:tr h="365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00631"/>
                  </a:ext>
                </a:extLst>
              </a:tr>
              <a:tr h="357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火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128499"/>
                  </a:ext>
                </a:extLst>
              </a:tr>
              <a:tr h="340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537108"/>
                  </a:ext>
                </a:extLst>
              </a:tr>
              <a:tr h="358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終了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0944"/>
                  </a:ext>
                </a:extLst>
              </a:tr>
              <a:tr h="29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土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26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59098"/>
                  </a:ext>
                </a:extLst>
              </a:tr>
              <a:tr h="5589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15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火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〇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1644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673"/>
              </p:ext>
            </p:extLst>
          </p:nvPr>
        </p:nvGraphicFramePr>
        <p:xfrm>
          <a:off x="625314" y="4457308"/>
          <a:ext cx="4737652" cy="99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89">
                  <a:extLst>
                    <a:ext uri="{9D8B030D-6E8A-4147-A177-3AD203B41FA5}">
                      <a16:colId xmlns:a16="http://schemas.microsoft.com/office/drawing/2014/main" val="3441831436"/>
                    </a:ext>
                  </a:extLst>
                </a:gridCol>
                <a:gridCol w="760137">
                  <a:extLst>
                    <a:ext uri="{9D8B030D-6E8A-4147-A177-3AD203B41FA5}">
                      <a16:colId xmlns:a16="http://schemas.microsoft.com/office/drawing/2014/main" val="2320812304"/>
                    </a:ext>
                  </a:extLst>
                </a:gridCol>
                <a:gridCol w="1611588">
                  <a:extLst>
                    <a:ext uri="{9D8B030D-6E8A-4147-A177-3AD203B41FA5}">
                      <a16:colId xmlns:a16="http://schemas.microsoft.com/office/drawing/2014/main" val="339477721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134901084"/>
                    </a:ext>
                  </a:extLst>
                </a:gridCol>
              </a:tblGrid>
              <a:tr h="502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lang="en-US" altLang="ja-JP" sz="2000" b="0" dirty="0" smtClean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〇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9337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金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lang="en-US" altLang="ja-JP" sz="2000" b="0" dirty="0" smtClean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18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火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〇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861537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83795"/>
              </p:ext>
            </p:extLst>
          </p:nvPr>
        </p:nvGraphicFramePr>
        <p:xfrm>
          <a:off x="625314" y="5449507"/>
          <a:ext cx="4737653" cy="528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89">
                  <a:extLst>
                    <a:ext uri="{9D8B030D-6E8A-4147-A177-3AD203B41FA5}">
                      <a16:colId xmlns:a16="http://schemas.microsoft.com/office/drawing/2014/main" val="4197863706"/>
                    </a:ext>
                  </a:extLst>
                </a:gridCol>
                <a:gridCol w="760137">
                  <a:extLst>
                    <a:ext uri="{9D8B030D-6E8A-4147-A177-3AD203B41FA5}">
                      <a16:colId xmlns:a16="http://schemas.microsoft.com/office/drawing/2014/main" val="1123674301"/>
                    </a:ext>
                  </a:extLst>
                </a:gridCol>
                <a:gridCol w="1597301">
                  <a:extLst>
                    <a:ext uri="{9D8B030D-6E8A-4147-A177-3AD203B41FA5}">
                      <a16:colId xmlns:a16="http://schemas.microsoft.com/office/drawing/2014/main" val="3806498970"/>
                    </a:ext>
                  </a:extLst>
                </a:gridCol>
                <a:gridCol w="771526">
                  <a:extLst>
                    <a:ext uri="{9D8B030D-6E8A-4147-A177-3AD203B41FA5}">
                      <a16:colId xmlns:a16="http://schemas.microsoft.com/office/drawing/2014/main" val="3266785822"/>
                    </a:ext>
                  </a:extLst>
                </a:gridCol>
              </a:tblGrid>
              <a:tr h="5289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水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en-US" altLang="ja-JP" sz="2000" b="0" dirty="0" smtClean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木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〇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30256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9315795" y="123535"/>
            <a:ext cx="3228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令和６年９月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55969"/>
              </p:ext>
            </p:extLst>
          </p:nvPr>
        </p:nvGraphicFramePr>
        <p:xfrm>
          <a:off x="5786565" y="1457528"/>
          <a:ext cx="4737654" cy="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89">
                  <a:extLst>
                    <a:ext uri="{9D8B030D-6E8A-4147-A177-3AD203B41FA5}">
                      <a16:colId xmlns:a16="http://schemas.microsoft.com/office/drawing/2014/main" val="3097410145"/>
                    </a:ext>
                  </a:extLst>
                </a:gridCol>
                <a:gridCol w="760138">
                  <a:extLst>
                    <a:ext uri="{9D8B030D-6E8A-4147-A177-3AD203B41FA5}">
                      <a16:colId xmlns:a16="http://schemas.microsoft.com/office/drawing/2014/main" val="4192117154"/>
                    </a:ext>
                  </a:extLst>
                </a:gridCol>
                <a:gridCol w="1611587">
                  <a:extLst>
                    <a:ext uri="{9D8B030D-6E8A-4147-A177-3AD203B41FA5}">
                      <a16:colId xmlns:a16="http://schemas.microsoft.com/office/drawing/2014/main" val="962324674"/>
                    </a:ext>
                  </a:extLst>
                </a:gridCol>
                <a:gridCol w="757240">
                  <a:extLst>
                    <a:ext uri="{9D8B030D-6E8A-4147-A177-3AD203B41FA5}">
                      <a16:colId xmlns:a16="http://schemas.microsoft.com/office/drawing/2014/main" val="733710580"/>
                    </a:ext>
                  </a:extLst>
                </a:gridCol>
              </a:tblGrid>
              <a:tr h="450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日にち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申し込み状況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日にち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申し込み状況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810614"/>
                  </a:ext>
                </a:extLst>
              </a:tr>
              <a:tr h="41597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木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  <a:endParaRPr kumimoji="1" lang="ja-JP" altLang="en-US" sz="12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終了</a:t>
                      </a:r>
                      <a:endParaRPr kumimoji="1" lang="ja-JP" altLang="en-US" sz="2000" b="0" dirty="0" smtClean="0">
                        <a:solidFill>
                          <a:srgbClr val="FF0000"/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ｺﾞｼｯｸE" panose="020B0900000000000000" pitchFamily="50" charset="-128"/>
                        <a:ea typeface="HGSｺﾞｼｯｸE" panose="020B09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2036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9359699" y="474396"/>
            <a:ext cx="1349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余裕あり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59700" y="815156"/>
            <a:ext cx="1349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残りわずか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533030" y="459007"/>
            <a:ext cx="79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ja-JP" altLang="en-US" sz="1600" dirty="0" smtClean="0"/>
              <a:t>：</a:t>
            </a:r>
            <a:r>
              <a:rPr lang="ja-JP" altLang="en-US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533030" y="784378"/>
            <a:ext cx="79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ja-JP" altLang="en-US" sz="1600" dirty="0" smtClean="0"/>
              <a:t>：</a:t>
            </a:r>
            <a:r>
              <a:rPr kumimoji="1" lang="ja-JP" altLang="en-US" b="1" dirty="0" smtClean="0">
                <a:solidFill>
                  <a:srgbClr val="FF66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△</a:t>
            </a:r>
            <a:endParaRPr lang="ja-JP" altLang="en-US" b="1" dirty="0">
              <a:solidFill>
                <a:srgbClr val="FF66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166"/>
              </p:ext>
            </p:extLst>
          </p:nvPr>
        </p:nvGraphicFramePr>
        <p:xfrm>
          <a:off x="5786566" y="2280293"/>
          <a:ext cx="4737653" cy="405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89">
                  <a:extLst>
                    <a:ext uri="{9D8B030D-6E8A-4147-A177-3AD203B41FA5}">
                      <a16:colId xmlns:a16="http://schemas.microsoft.com/office/drawing/2014/main" val="4197863706"/>
                    </a:ext>
                  </a:extLst>
                </a:gridCol>
                <a:gridCol w="760137">
                  <a:extLst>
                    <a:ext uri="{9D8B030D-6E8A-4147-A177-3AD203B41FA5}">
                      <a16:colId xmlns:a16="http://schemas.microsoft.com/office/drawing/2014/main" val="1123674301"/>
                    </a:ext>
                  </a:extLst>
                </a:gridCol>
                <a:gridCol w="1597301">
                  <a:extLst>
                    <a:ext uri="{9D8B030D-6E8A-4147-A177-3AD203B41FA5}">
                      <a16:colId xmlns:a16="http://schemas.microsoft.com/office/drawing/2014/main" val="3806498970"/>
                    </a:ext>
                  </a:extLst>
                </a:gridCol>
                <a:gridCol w="771526">
                  <a:extLst>
                    <a:ext uri="{9D8B030D-6E8A-4147-A177-3AD203B41FA5}">
                      <a16:colId xmlns:a16="http://schemas.microsoft.com/office/drawing/2014/main" val="3266785822"/>
                    </a:ext>
                  </a:extLst>
                </a:gridCol>
              </a:tblGrid>
              <a:tr h="405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21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水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3025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30218"/>
              </p:ext>
            </p:extLst>
          </p:nvPr>
        </p:nvGraphicFramePr>
        <p:xfrm>
          <a:off x="5783665" y="3326390"/>
          <a:ext cx="619673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52">
                  <a:extLst>
                    <a:ext uri="{9D8B030D-6E8A-4147-A177-3AD203B41FA5}">
                      <a16:colId xmlns:a16="http://schemas.microsoft.com/office/drawing/2014/main" val="3464082767"/>
                    </a:ext>
                  </a:extLst>
                </a:gridCol>
                <a:gridCol w="938254">
                  <a:extLst>
                    <a:ext uri="{9D8B030D-6E8A-4147-A177-3AD203B41FA5}">
                      <a16:colId xmlns:a16="http://schemas.microsoft.com/office/drawing/2014/main" val="80141573"/>
                    </a:ext>
                  </a:extLst>
                </a:gridCol>
                <a:gridCol w="922351">
                  <a:extLst>
                    <a:ext uri="{9D8B030D-6E8A-4147-A177-3AD203B41FA5}">
                      <a16:colId xmlns:a16="http://schemas.microsoft.com/office/drawing/2014/main" val="330179264"/>
                    </a:ext>
                  </a:extLst>
                </a:gridCol>
                <a:gridCol w="906449">
                  <a:extLst>
                    <a:ext uri="{9D8B030D-6E8A-4147-A177-3AD203B41FA5}">
                      <a16:colId xmlns:a16="http://schemas.microsoft.com/office/drawing/2014/main" val="2222483735"/>
                    </a:ext>
                  </a:extLst>
                </a:gridCol>
                <a:gridCol w="922351">
                  <a:extLst>
                    <a:ext uri="{9D8B030D-6E8A-4147-A177-3AD203B41FA5}">
                      <a16:colId xmlns:a16="http://schemas.microsoft.com/office/drawing/2014/main" val="4286434809"/>
                    </a:ext>
                  </a:extLst>
                </a:gridCol>
                <a:gridCol w="883277">
                  <a:extLst>
                    <a:ext uri="{9D8B030D-6E8A-4147-A177-3AD203B41FA5}">
                      <a16:colId xmlns:a16="http://schemas.microsoft.com/office/drawing/2014/main" val="3450470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日にち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介護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流通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ビルメンテナンス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食品加工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事務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74209"/>
                  </a:ext>
                </a:extLst>
              </a:tr>
              <a:tr h="357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23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火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39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26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金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442254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5783666" y="4814659"/>
            <a:ext cx="2371726" cy="36933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部活動</a:t>
            </a:r>
            <a:r>
              <a:rPr lang="ja-JP" altLang="en-US" b="1" dirty="0">
                <a:solidFill>
                  <a:schemeClr val="bg1"/>
                </a:solidFill>
              </a:rPr>
              <a:t>体験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16700"/>
              </p:ext>
            </p:extLst>
          </p:nvPr>
        </p:nvGraphicFramePr>
        <p:xfrm>
          <a:off x="5783665" y="5183991"/>
          <a:ext cx="540887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67">
                  <a:extLst>
                    <a:ext uri="{9D8B030D-6E8A-4147-A177-3AD203B41FA5}">
                      <a16:colId xmlns:a16="http://schemas.microsoft.com/office/drawing/2014/main" val="3464082767"/>
                    </a:ext>
                  </a:extLst>
                </a:gridCol>
                <a:gridCol w="890546">
                  <a:extLst>
                    <a:ext uri="{9D8B030D-6E8A-4147-A177-3AD203B41FA5}">
                      <a16:colId xmlns:a16="http://schemas.microsoft.com/office/drawing/2014/main" val="80141573"/>
                    </a:ext>
                  </a:extLst>
                </a:gridCol>
                <a:gridCol w="771276">
                  <a:extLst>
                    <a:ext uri="{9D8B030D-6E8A-4147-A177-3AD203B41FA5}">
                      <a16:colId xmlns:a16="http://schemas.microsoft.com/office/drawing/2014/main" val="330179264"/>
                    </a:ext>
                  </a:extLst>
                </a:gridCol>
                <a:gridCol w="826936">
                  <a:extLst>
                    <a:ext uri="{9D8B030D-6E8A-4147-A177-3AD203B41FA5}">
                      <a16:colId xmlns:a16="http://schemas.microsoft.com/office/drawing/2014/main" val="2222483735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4286434809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3450470982"/>
                    </a:ext>
                  </a:extLst>
                </a:gridCol>
              </a:tblGrid>
              <a:tr h="357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日にち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バスケット</a:t>
                      </a:r>
                      <a:endParaRPr kumimoji="1" lang="en-US" altLang="ja-JP" sz="1000" dirty="0" smtClean="0"/>
                    </a:p>
                    <a:p>
                      <a:pPr algn="ctr"/>
                      <a:r>
                        <a:rPr kumimoji="1" lang="ja-JP" altLang="en-US" sz="1000" dirty="0" smtClean="0"/>
                        <a:t>　ボール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サッカー</a:t>
                      </a:r>
                      <a:endParaRPr kumimoji="1" lang="en-US" altLang="ja-JP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ミュージカル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科学・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パソコン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家庭科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974209"/>
                  </a:ext>
                </a:extLst>
              </a:tr>
              <a:tr h="357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火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390664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04838"/>
              </p:ext>
            </p:extLst>
          </p:nvPr>
        </p:nvGraphicFramePr>
        <p:xfrm>
          <a:off x="5783665" y="5992482"/>
          <a:ext cx="540887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18">
                  <a:extLst>
                    <a:ext uri="{9D8B030D-6E8A-4147-A177-3AD203B41FA5}">
                      <a16:colId xmlns:a16="http://schemas.microsoft.com/office/drawing/2014/main" val="2549340336"/>
                    </a:ext>
                  </a:extLst>
                </a:gridCol>
                <a:gridCol w="882595">
                  <a:extLst>
                    <a:ext uri="{9D8B030D-6E8A-4147-A177-3AD203B41FA5}">
                      <a16:colId xmlns:a16="http://schemas.microsoft.com/office/drawing/2014/main" val="715390242"/>
                    </a:ext>
                  </a:extLst>
                </a:gridCol>
                <a:gridCol w="787179">
                  <a:extLst>
                    <a:ext uri="{9D8B030D-6E8A-4147-A177-3AD203B41FA5}">
                      <a16:colId xmlns:a16="http://schemas.microsoft.com/office/drawing/2014/main" val="3494172137"/>
                    </a:ext>
                  </a:extLst>
                </a:gridCol>
                <a:gridCol w="804630">
                  <a:extLst>
                    <a:ext uri="{9D8B030D-6E8A-4147-A177-3AD203B41FA5}">
                      <a16:colId xmlns:a16="http://schemas.microsoft.com/office/drawing/2014/main" val="4069882505"/>
                    </a:ext>
                  </a:extLst>
                </a:gridCol>
                <a:gridCol w="769728">
                  <a:extLst>
                    <a:ext uri="{9D8B030D-6E8A-4147-A177-3AD203B41FA5}">
                      <a16:colId xmlns:a16="http://schemas.microsoft.com/office/drawing/2014/main" val="4294683941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2211028022"/>
                    </a:ext>
                  </a:extLst>
                </a:gridCol>
              </a:tblGrid>
              <a:tr h="3458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日にち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陸上競技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バレー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ボール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卓球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農園芸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音楽</a:t>
                      </a:r>
                      <a:endParaRPr kumimoji="1" lang="ja-JP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3174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木</a:t>
                      </a:r>
                      <a:r>
                        <a:rPr kumimoji="1" lang="en-US" altLang="ja-JP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午前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088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30810"/>
              </p:ext>
            </p:extLst>
          </p:nvPr>
        </p:nvGraphicFramePr>
        <p:xfrm>
          <a:off x="11192538" y="5989408"/>
          <a:ext cx="755374" cy="72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374">
                  <a:extLst>
                    <a:ext uri="{9D8B030D-6E8A-4147-A177-3AD203B41FA5}">
                      <a16:colId xmlns:a16="http://schemas.microsoft.com/office/drawing/2014/main" val="3861644057"/>
                    </a:ext>
                  </a:extLst>
                </a:gridCol>
              </a:tblGrid>
              <a:tr h="363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美術</a:t>
                      </a:r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1518455"/>
                  </a:ext>
                </a:extLst>
              </a:tr>
              <a:tr h="362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終了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9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01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338</Words>
  <Application>Microsoft Office PowerPoint</Application>
  <PresentationFormat>ワイド画面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HGSｺﾞｼｯｸE</vt:lpstr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分部　実香</cp:lastModifiedBy>
  <cp:revision>125</cp:revision>
  <cp:lastPrinted>2020-06-25T00:25:04Z</cp:lastPrinted>
  <dcterms:created xsi:type="dcterms:W3CDTF">2020-06-24T08:58:47Z</dcterms:created>
  <dcterms:modified xsi:type="dcterms:W3CDTF">2024-09-27T02:05:28Z</dcterms:modified>
</cp:coreProperties>
</file>